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2"/>
    <p:sldId id="410" r:id="rId3"/>
    <p:sldId id="411" r:id="rId4"/>
    <p:sldId id="419" r:id="rId5"/>
    <p:sldId id="418" r:id="rId6"/>
    <p:sldId id="412" r:id="rId7"/>
    <p:sldId id="413" r:id="rId8"/>
    <p:sldId id="414" r:id="rId9"/>
    <p:sldId id="415" r:id="rId10"/>
    <p:sldId id="417" r:id="rId11"/>
    <p:sldId id="41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614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2021/3/15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jpe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5295" y="206375"/>
            <a:ext cx="606742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3600">
                <a:ln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申报人账号</a:t>
            </a:r>
          </a:p>
        </p:txBody>
      </p:sp>
      <p:grpSp>
        <p:nvGrpSpPr>
          <p:cNvPr id="30" name="组合 3"/>
          <p:cNvGrpSpPr/>
          <p:nvPr/>
        </p:nvGrpSpPr>
        <p:grpSpPr>
          <a:xfrm>
            <a:off x="0" y="247015"/>
            <a:ext cx="480060" cy="561975"/>
            <a:chOff x="0" y="0"/>
            <a:chExt cx="480244" cy="564356"/>
          </a:xfrm>
          <a:solidFill>
            <a:srgbClr val="59C4C6"/>
          </a:solidFill>
        </p:grpSpPr>
        <p:sp>
          <p:nvSpPr>
            <p:cNvPr id="31" name="矩形 36"/>
            <p:cNvSpPr/>
            <p:nvPr/>
          </p:nvSpPr>
          <p:spPr>
            <a:xfrm>
              <a:off x="0" y="374"/>
              <a:ext cx="425449" cy="564610"/>
            </a:xfrm>
            <a:prstGeom prst="rect">
              <a:avLst/>
            </a:prstGeom>
            <a:grpFill/>
            <a:ln w="25400">
              <a:solidFill>
                <a:srgbClr val="59C4C6"/>
              </a:solidFill>
            </a:ln>
          </p:spPr>
          <p:txBody>
            <a:bodyPr anchor="ctr"/>
            <a:lstStyle/>
            <a:p>
              <a:pPr lvl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直接连接符 37"/>
            <p:cNvSpPr/>
            <p:nvPr/>
          </p:nvSpPr>
          <p:spPr>
            <a:xfrm>
              <a:off x="481012" y="374"/>
              <a:ext cx="1" cy="564610"/>
            </a:xfrm>
            <a:prstGeom prst="line">
              <a:avLst/>
            </a:prstGeom>
            <a:grpFill/>
            <a:ln w="28575" cap="flat" cmpd="sng">
              <a:solidFill>
                <a:srgbClr val="59C4C6"/>
              </a:solidFill>
              <a:prstDash val="solid"/>
              <a:bevel/>
              <a:headEnd type="none" w="med" len="med"/>
              <a:tailEnd type="none" w="med" len="med"/>
            </a:ln>
          </p:spPr>
        </p:sp>
      </p:grpSp>
      <p:sp>
        <p:nvSpPr>
          <p:cNvPr id="5" name="文本框 4"/>
          <p:cNvSpPr txBox="1"/>
          <p:nvPr/>
        </p:nvSpPr>
        <p:spPr>
          <a:xfrm>
            <a:off x="425450" y="985520"/>
            <a:ext cx="114287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步：区域地图申报人，打开网站：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https://ditu.chinasdc.cn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，点击右上角【卒中地图申报】。</a:t>
            </a:r>
          </a:p>
          <a:p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第2步：点击【快速注册】，进入快速注册页面。</a:t>
            </a:r>
          </a:p>
          <a:p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步：正确填写注册信息，确认注册。</a:t>
            </a:r>
          </a:p>
          <a:p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步：注册完成后自动跳转到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登录页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，请使用申报人账号登录。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55" y="2442845"/>
            <a:ext cx="7760970" cy="38519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285" y="2375535"/>
            <a:ext cx="7898130" cy="39185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4005" y="2442845"/>
            <a:ext cx="7786370" cy="38646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2655" y="2564765"/>
            <a:ext cx="8301355" cy="38506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5295" y="206375"/>
            <a:ext cx="606742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>
                <a:ln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医院</a:t>
            </a:r>
            <a:r>
              <a:rPr lang="en-US" altLang="zh-CN" sz="3600">
                <a:ln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>
                <a:ln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管理员试用账号</a:t>
            </a:r>
          </a:p>
        </p:txBody>
      </p:sp>
      <p:grpSp>
        <p:nvGrpSpPr>
          <p:cNvPr id="30" name="组合 3"/>
          <p:cNvGrpSpPr/>
          <p:nvPr/>
        </p:nvGrpSpPr>
        <p:grpSpPr>
          <a:xfrm>
            <a:off x="0" y="247015"/>
            <a:ext cx="480060" cy="561975"/>
            <a:chOff x="0" y="0"/>
            <a:chExt cx="480244" cy="564356"/>
          </a:xfrm>
          <a:solidFill>
            <a:srgbClr val="59C4C6"/>
          </a:solidFill>
        </p:grpSpPr>
        <p:sp>
          <p:nvSpPr>
            <p:cNvPr id="31" name="矩形 36"/>
            <p:cNvSpPr/>
            <p:nvPr/>
          </p:nvSpPr>
          <p:spPr>
            <a:xfrm>
              <a:off x="0" y="374"/>
              <a:ext cx="425449" cy="564610"/>
            </a:xfrm>
            <a:prstGeom prst="rect">
              <a:avLst/>
            </a:prstGeom>
            <a:grpFill/>
            <a:ln w="25400">
              <a:solidFill>
                <a:srgbClr val="59C4C6"/>
              </a:solidFill>
            </a:ln>
          </p:spPr>
          <p:txBody>
            <a:bodyPr anchor="ctr"/>
            <a:lstStyle/>
            <a:p>
              <a:pPr lvl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直接连接符 37"/>
            <p:cNvSpPr/>
            <p:nvPr/>
          </p:nvSpPr>
          <p:spPr>
            <a:xfrm>
              <a:off x="481012" y="374"/>
              <a:ext cx="1" cy="564610"/>
            </a:xfrm>
            <a:prstGeom prst="line">
              <a:avLst/>
            </a:prstGeom>
            <a:grpFill/>
            <a:ln w="28575" cap="flat" cmpd="sng">
              <a:solidFill>
                <a:srgbClr val="59C4C6"/>
              </a:solidFill>
              <a:prstDash val="solid"/>
              <a:bevel/>
              <a:headEnd type="none" w="med" len="med"/>
              <a:tailEnd type="none" w="med" len="med"/>
            </a:ln>
          </p:spPr>
        </p:sp>
      </p:grpSp>
      <p:sp>
        <p:nvSpPr>
          <p:cNvPr id="5" name="文本框 4"/>
          <p:cNvSpPr txBox="1"/>
          <p:nvPr/>
        </p:nvSpPr>
        <p:spPr>
          <a:xfrm>
            <a:off x="425450" y="809625"/>
            <a:ext cx="11428730" cy="2932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适用类型：</a:t>
            </a:r>
          </a:p>
          <a:p>
            <a:r>
              <a:rPr 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1.仅适用于未开通地图城市的医院进行试用账号注册。</a:t>
            </a:r>
          </a:p>
          <a:p>
            <a:pPr indent="0">
              <a:lnSpc>
                <a:spcPct val="160000"/>
              </a:lnSpc>
            </a:pPr>
            <a:r>
              <a:rPr 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2.每家医院仅能注册本单位管理员，其他用户账号请到管理平台添加账号信息。</a:t>
            </a:r>
          </a:p>
          <a:p>
            <a:pPr indent="0">
              <a:lnSpc>
                <a:spcPct val="160000"/>
              </a:lnSpc>
            </a:pPr>
            <a:r>
              <a:rPr 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3.已开通地图城市的医院请联系当地卫健委，咨询管理医院相关信息。</a:t>
            </a:r>
          </a:p>
          <a:p>
            <a:pPr indent="0">
              <a:lnSpc>
                <a:spcPct val="16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操作方法：</a:t>
            </a:r>
          </a:p>
          <a:p>
            <a:pPr indent="0">
              <a:lnSpc>
                <a:spcPct val="16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卒中急救地图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登录页面，点击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开始单位管理员注册</a:t>
            </a:r>
          </a:p>
          <a:p>
            <a:pPr indent="0">
              <a:lnSpc>
                <a:spcPct val="16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步：选择省份、城市后，系统需查验该城市是否已开通地图，如未开通，则可以继续注册，选择医院。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lnSpc>
                <a:spcPct val="16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步：填写完成，点击【提交注册】，账号审核需在3-5个工作日，请耐心等待。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lnSpc>
                <a:spcPct val="160000"/>
              </a:lnSpc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2" name="图片 11" descr="6D99A66D99EAF20391A8412E67F2729C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7680" y="3504565"/>
            <a:ext cx="1767205" cy="3142615"/>
          </a:xfrm>
          <a:prstGeom prst="rect">
            <a:avLst/>
          </a:prstGeom>
        </p:spPr>
      </p:pic>
      <p:pic>
        <p:nvPicPr>
          <p:cNvPr id="14" name="图片 13" descr="E09D1AB8D50A5BC23B09536B452C34B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3355" y="3508375"/>
            <a:ext cx="1777365" cy="3161665"/>
          </a:xfrm>
          <a:prstGeom prst="rect">
            <a:avLst/>
          </a:prstGeom>
        </p:spPr>
      </p:pic>
      <p:pic>
        <p:nvPicPr>
          <p:cNvPr id="17" name="图片 16" descr="97590B2B6344DD860381919C517BA79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4110" y="3504565"/>
            <a:ext cx="1766570" cy="3142615"/>
          </a:xfrm>
          <a:prstGeom prst="rect">
            <a:avLst/>
          </a:prstGeom>
        </p:spPr>
      </p:pic>
      <p:pic>
        <p:nvPicPr>
          <p:cNvPr id="19" name="图片 18" descr="5C4A84F99B4D786B210240B91808B3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165" y="3504565"/>
            <a:ext cx="1767205" cy="3142615"/>
          </a:xfrm>
          <a:prstGeom prst="rect">
            <a:avLst/>
          </a:prstGeom>
        </p:spPr>
      </p:pic>
      <p:pic>
        <p:nvPicPr>
          <p:cNvPr id="21" name="图片 20" descr="D5BF5DA0C506B7A3493504DE5D8D7CF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5930" y="3503930"/>
            <a:ext cx="1765300" cy="31400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5295" y="206375"/>
            <a:ext cx="606742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>
                <a:ln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医院</a:t>
            </a:r>
            <a:r>
              <a:rPr lang="en-US" altLang="zh-CN" sz="3600">
                <a:ln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>
                <a:ln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临床用户账号</a:t>
            </a:r>
          </a:p>
        </p:txBody>
      </p:sp>
      <p:grpSp>
        <p:nvGrpSpPr>
          <p:cNvPr id="30" name="组合 3"/>
          <p:cNvGrpSpPr/>
          <p:nvPr/>
        </p:nvGrpSpPr>
        <p:grpSpPr>
          <a:xfrm>
            <a:off x="0" y="247015"/>
            <a:ext cx="480060" cy="561975"/>
            <a:chOff x="0" y="0"/>
            <a:chExt cx="480244" cy="564356"/>
          </a:xfrm>
          <a:solidFill>
            <a:srgbClr val="59C4C6"/>
          </a:solidFill>
        </p:grpSpPr>
        <p:sp>
          <p:nvSpPr>
            <p:cNvPr id="31" name="矩形 36"/>
            <p:cNvSpPr/>
            <p:nvPr/>
          </p:nvSpPr>
          <p:spPr>
            <a:xfrm>
              <a:off x="0" y="374"/>
              <a:ext cx="425449" cy="564610"/>
            </a:xfrm>
            <a:prstGeom prst="rect">
              <a:avLst/>
            </a:prstGeom>
            <a:grpFill/>
            <a:ln w="25400">
              <a:solidFill>
                <a:srgbClr val="59C4C6"/>
              </a:solidFill>
            </a:ln>
          </p:spPr>
          <p:txBody>
            <a:bodyPr anchor="ctr"/>
            <a:lstStyle/>
            <a:p>
              <a:pPr lvl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直接连接符 37"/>
            <p:cNvSpPr/>
            <p:nvPr/>
          </p:nvSpPr>
          <p:spPr>
            <a:xfrm>
              <a:off x="481012" y="374"/>
              <a:ext cx="1" cy="564610"/>
            </a:xfrm>
            <a:prstGeom prst="line">
              <a:avLst/>
            </a:prstGeom>
            <a:grpFill/>
            <a:ln w="28575" cap="flat" cmpd="sng">
              <a:solidFill>
                <a:srgbClr val="59C4C6"/>
              </a:solidFill>
              <a:prstDash val="solid"/>
              <a:bevel/>
              <a:headEnd type="none" w="med" len="med"/>
              <a:tailEnd type="none" w="med" len="med"/>
            </a:ln>
          </p:spPr>
        </p:sp>
      </p:grpSp>
      <p:sp>
        <p:nvSpPr>
          <p:cNvPr id="5" name="文本框 4"/>
          <p:cNvSpPr txBox="1"/>
          <p:nvPr/>
        </p:nvSpPr>
        <p:spPr>
          <a:xfrm>
            <a:off x="425450" y="985520"/>
            <a:ext cx="114287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步：管理员登录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卒中急救地图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步：绿道管理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--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临床用户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--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添加临床用户</a:t>
            </a: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步：添加成功，临床用户账号以短信形式告知。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895" y="2253615"/>
            <a:ext cx="9554210" cy="40741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835" y="2084705"/>
            <a:ext cx="8702040" cy="44119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5295" y="206375"/>
            <a:ext cx="606742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3600">
                <a:ln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区域管理员账号</a:t>
            </a:r>
          </a:p>
        </p:txBody>
      </p:sp>
      <p:grpSp>
        <p:nvGrpSpPr>
          <p:cNvPr id="30" name="组合 3"/>
          <p:cNvGrpSpPr/>
          <p:nvPr/>
        </p:nvGrpSpPr>
        <p:grpSpPr>
          <a:xfrm>
            <a:off x="0" y="247015"/>
            <a:ext cx="480060" cy="561975"/>
            <a:chOff x="0" y="0"/>
            <a:chExt cx="480244" cy="564356"/>
          </a:xfrm>
          <a:solidFill>
            <a:srgbClr val="59C4C6"/>
          </a:solidFill>
        </p:grpSpPr>
        <p:sp>
          <p:nvSpPr>
            <p:cNvPr id="31" name="矩形 36"/>
            <p:cNvSpPr/>
            <p:nvPr/>
          </p:nvSpPr>
          <p:spPr>
            <a:xfrm>
              <a:off x="0" y="374"/>
              <a:ext cx="425449" cy="564610"/>
            </a:xfrm>
            <a:prstGeom prst="rect">
              <a:avLst/>
            </a:prstGeom>
            <a:grpFill/>
            <a:ln w="25400">
              <a:solidFill>
                <a:srgbClr val="59C4C6"/>
              </a:solidFill>
            </a:ln>
          </p:spPr>
          <p:txBody>
            <a:bodyPr anchor="ctr"/>
            <a:lstStyle/>
            <a:p>
              <a:pPr lvl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直接连接符 37"/>
            <p:cNvSpPr/>
            <p:nvPr/>
          </p:nvSpPr>
          <p:spPr>
            <a:xfrm>
              <a:off x="481012" y="374"/>
              <a:ext cx="1" cy="564610"/>
            </a:xfrm>
            <a:prstGeom prst="line">
              <a:avLst/>
            </a:prstGeom>
            <a:grpFill/>
            <a:ln w="28575" cap="flat" cmpd="sng">
              <a:solidFill>
                <a:srgbClr val="59C4C6"/>
              </a:solidFill>
              <a:prstDash val="solid"/>
              <a:bevel/>
              <a:headEnd type="none" w="med" len="med"/>
              <a:tailEnd type="none" w="med" len="med"/>
            </a:ln>
          </p:spPr>
        </p:sp>
      </p:grpSp>
      <p:sp>
        <p:nvSpPr>
          <p:cNvPr id="5" name="文本框 4"/>
          <p:cNvSpPr txBox="1"/>
          <p:nvPr/>
        </p:nvSpPr>
        <p:spPr>
          <a:xfrm>
            <a:off x="425450" y="985520"/>
            <a:ext cx="114287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步：申报人在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申报页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，填写申报表。</a:t>
            </a:r>
          </a:p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第2步：填写完成，点击【提交申报】，即可成功提交申报。</a:t>
            </a:r>
          </a:p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步：地图申报审核通过后，管理医院管理员账号以短信形式告知。</a:t>
            </a:r>
          </a:p>
          <a:p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" y="2184400"/>
            <a:ext cx="9350375" cy="43224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480" y="2338705"/>
            <a:ext cx="9336405" cy="433070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8533130" y="1569085"/>
            <a:ext cx="2230755" cy="4937760"/>
            <a:chOff x="7468" y="1048"/>
            <a:chExt cx="4264" cy="886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68" y="1048"/>
              <a:ext cx="4264" cy="886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97" y="3039"/>
              <a:ext cx="1455" cy="19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V="1">
              <a:off x="10284" y="2841"/>
              <a:ext cx="744" cy="12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5295" y="206375"/>
            <a:ext cx="606742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3600">
                <a:ln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区域卫健委账号</a:t>
            </a:r>
          </a:p>
        </p:txBody>
      </p:sp>
      <p:grpSp>
        <p:nvGrpSpPr>
          <p:cNvPr id="30" name="组合 3"/>
          <p:cNvGrpSpPr/>
          <p:nvPr/>
        </p:nvGrpSpPr>
        <p:grpSpPr>
          <a:xfrm>
            <a:off x="0" y="247015"/>
            <a:ext cx="480060" cy="561975"/>
            <a:chOff x="0" y="0"/>
            <a:chExt cx="480244" cy="564356"/>
          </a:xfrm>
          <a:solidFill>
            <a:srgbClr val="59C4C6"/>
          </a:solidFill>
        </p:grpSpPr>
        <p:sp>
          <p:nvSpPr>
            <p:cNvPr id="31" name="矩形 36"/>
            <p:cNvSpPr/>
            <p:nvPr/>
          </p:nvSpPr>
          <p:spPr>
            <a:xfrm>
              <a:off x="0" y="374"/>
              <a:ext cx="425449" cy="564610"/>
            </a:xfrm>
            <a:prstGeom prst="rect">
              <a:avLst/>
            </a:prstGeom>
            <a:grpFill/>
            <a:ln w="25400">
              <a:solidFill>
                <a:srgbClr val="59C4C6"/>
              </a:solidFill>
            </a:ln>
          </p:spPr>
          <p:txBody>
            <a:bodyPr anchor="ctr"/>
            <a:lstStyle/>
            <a:p>
              <a:pPr lvl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直接连接符 37"/>
            <p:cNvSpPr/>
            <p:nvPr/>
          </p:nvSpPr>
          <p:spPr>
            <a:xfrm>
              <a:off x="481012" y="374"/>
              <a:ext cx="1" cy="564610"/>
            </a:xfrm>
            <a:prstGeom prst="line">
              <a:avLst/>
            </a:prstGeom>
            <a:grpFill/>
            <a:ln w="28575" cap="flat" cmpd="sng">
              <a:solidFill>
                <a:srgbClr val="59C4C6"/>
              </a:solidFill>
              <a:prstDash val="solid"/>
              <a:bevel/>
              <a:headEnd type="none" w="med" len="med"/>
              <a:tailEnd type="none" w="med" len="med"/>
            </a:ln>
          </p:spPr>
        </p:sp>
      </p:grpSp>
      <p:sp>
        <p:nvSpPr>
          <p:cNvPr id="5" name="文本框 4"/>
          <p:cNvSpPr txBox="1"/>
          <p:nvPr/>
        </p:nvSpPr>
        <p:spPr>
          <a:xfrm>
            <a:off x="425450" y="985520"/>
            <a:ext cx="114287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步：申报人在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申报页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，填写申报表。</a:t>
            </a:r>
          </a:p>
          <a:p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第2步：填写完成，点击【提交申报】，即可成功提交申报。</a:t>
            </a:r>
          </a:p>
          <a:p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步：地图申报审核通过后，本市卫健委账号以短信形式告知。</a:t>
            </a:r>
          </a:p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" y="2184400"/>
            <a:ext cx="9350375" cy="43224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480" y="2338705"/>
            <a:ext cx="9336405" cy="433070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8533130" y="1569085"/>
            <a:ext cx="2230755" cy="4937760"/>
            <a:chOff x="7468" y="1048"/>
            <a:chExt cx="4264" cy="886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68" y="1048"/>
              <a:ext cx="4264" cy="886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97" y="3039"/>
              <a:ext cx="1455" cy="19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V="1">
              <a:off x="10284" y="2841"/>
              <a:ext cx="744" cy="12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5295" y="206375"/>
            <a:ext cx="606742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3600">
                <a:ln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</a:t>
            </a:r>
            <a:r>
              <a:rPr lang="en-US" altLang="zh-CN" sz="3600">
                <a:ln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zh-CN" sz="3600">
                <a:ln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账号</a:t>
            </a:r>
          </a:p>
        </p:txBody>
      </p:sp>
      <p:grpSp>
        <p:nvGrpSpPr>
          <p:cNvPr id="30" name="组合 3"/>
          <p:cNvGrpSpPr/>
          <p:nvPr/>
        </p:nvGrpSpPr>
        <p:grpSpPr>
          <a:xfrm>
            <a:off x="0" y="247015"/>
            <a:ext cx="480060" cy="561975"/>
            <a:chOff x="0" y="0"/>
            <a:chExt cx="480244" cy="564356"/>
          </a:xfrm>
          <a:solidFill>
            <a:srgbClr val="59C4C6"/>
          </a:solidFill>
        </p:grpSpPr>
        <p:sp>
          <p:nvSpPr>
            <p:cNvPr id="31" name="矩形 36"/>
            <p:cNvSpPr/>
            <p:nvPr/>
          </p:nvSpPr>
          <p:spPr>
            <a:xfrm>
              <a:off x="0" y="374"/>
              <a:ext cx="425449" cy="564610"/>
            </a:xfrm>
            <a:prstGeom prst="rect">
              <a:avLst/>
            </a:prstGeom>
            <a:grpFill/>
            <a:ln w="25400">
              <a:solidFill>
                <a:srgbClr val="59C4C6"/>
              </a:solidFill>
            </a:ln>
          </p:spPr>
          <p:txBody>
            <a:bodyPr anchor="ctr"/>
            <a:lstStyle/>
            <a:p>
              <a:pPr lvl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直接连接符 37"/>
            <p:cNvSpPr/>
            <p:nvPr/>
          </p:nvSpPr>
          <p:spPr>
            <a:xfrm>
              <a:off x="481012" y="374"/>
              <a:ext cx="1" cy="564610"/>
            </a:xfrm>
            <a:prstGeom prst="line">
              <a:avLst/>
            </a:prstGeom>
            <a:grpFill/>
            <a:ln w="28575" cap="flat" cmpd="sng">
              <a:solidFill>
                <a:srgbClr val="59C4C6"/>
              </a:solidFill>
              <a:prstDash val="solid"/>
              <a:bevel/>
              <a:headEnd type="none" w="med" len="med"/>
              <a:tailEnd type="none" w="med" len="med"/>
            </a:ln>
          </p:spPr>
        </p:sp>
      </p:grpSp>
      <p:sp>
        <p:nvSpPr>
          <p:cNvPr id="5" name="文本框 4"/>
          <p:cNvSpPr txBox="1"/>
          <p:nvPr/>
        </p:nvSpPr>
        <p:spPr>
          <a:xfrm>
            <a:off x="425450" y="985520"/>
            <a:ext cx="114287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步：申报人在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申报页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，填写申报表。</a:t>
            </a:r>
          </a:p>
          <a:p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第2步：填写完成，点击【提交申报】，即可成功提交申报。</a:t>
            </a:r>
          </a:p>
          <a:p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步：地图申报审核通过后，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120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管理账号以短信形式告知。</a:t>
            </a:r>
          </a:p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" y="2184400"/>
            <a:ext cx="9350375" cy="43224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480" y="2338705"/>
            <a:ext cx="9336405" cy="433070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8533130" y="1569085"/>
            <a:ext cx="2230755" cy="4937760"/>
            <a:chOff x="7468" y="1048"/>
            <a:chExt cx="4264" cy="886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68" y="1048"/>
              <a:ext cx="4264" cy="886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97" y="3039"/>
              <a:ext cx="1455" cy="19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V="1">
              <a:off x="10284" y="2841"/>
              <a:ext cx="744" cy="12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5295" y="206375"/>
            <a:ext cx="606742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3600">
                <a:ln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省级医院账号</a:t>
            </a:r>
          </a:p>
        </p:txBody>
      </p:sp>
      <p:grpSp>
        <p:nvGrpSpPr>
          <p:cNvPr id="30" name="组合 3"/>
          <p:cNvGrpSpPr/>
          <p:nvPr/>
        </p:nvGrpSpPr>
        <p:grpSpPr>
          <a:xfrm>
            <a:off x="0" y="247015"/>
            <a:ext cx="480060" cy="561975"/>
            <a:chOff x="0" y="0"/>
            <a:chExt cx="480244" cy="564356"/>
          </a:xfrm>
          <a:solidFill>
            <a:srgbClr val="59C4C6"/>
          </a:solidFill>
        </p:grpSpPr>
        <p:sp>
          <p:nvSpPr>
            <p:cNvPr id="31" name="矩形 36"/>
            <p:cNvSpPr/>
            <p:nvPr/>
          </p:nvSpPr>
          <p:spPr>
            <a:xfrm>
              <a:off x="0" y="374"/>
              <a:ext cx="425449" cy="564610"/>
            </a:xfrm>
            <a:prstGeom prst="rect">
              <a:avLst/>
            </a:prstGeom>
            <a:grpFill/>
            <a:ln w="25400">
              <a:solidFill>
                <a:srgbClr val="59C4C6"/>
              </a:solidFill>
            </a:ln>
          </p:spPr>
          <p:txBody>
            <a:bodyPr anchor="ctr"/>
            <a:lstStyle/>
            <a:p>
              <a:pPr lvl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直接连接符 37"/>
            <p:cNvSpPr/>
            <p:nvPr/>
          </p:nvSpPr>
          <p:spPr>
            <a:xfrm>
              <a:off x="481012" y="374"/>
              <a:ext cx="1" cy="564610"/>
            </a:xfrm>
            <a:prstGeom prst="line">
              <a:avLst/>
            </a:prstGeom>
            <a:grpFill/>
            <a:ln w="28575" cap="flat" cmpd="sng">
              <a:solidFill>
                <a:srgbClr val="59C4C6"/>
              </a:solidFill>
              <a:prstDash val="solid"/>
              <a:bevel/>
              <a:headEnd type="none" w="med" len="med"/>
              <a:tailEnd type="none" w="med" len="med"/>
            </a:ln>
          </p:spPr>
        </p:sp>
      </p:grpSp>
      <p:sp>
        <p:nvSpPr>
          <p:cNvPr id="5" name="文本框 4"/>
          <p:cNvSpPr txBox="1"/>
          <p:nvPr/>
        </p:nvSpPr>
        <p:spPr>
          <a:xfrm>
            <a:off x="425450" y="985520"/>
            <a:ext cx="114287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国家脑防委管理员登录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卒中急救地图平台</a:t>
            </a:r>
          </a:p>
          <a:p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第2步：国家地图管理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开通省级账号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步：添加成功之后，省级医院账号以短信形式告知。</a:t>
            </a:r>
          </a:p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85" y="2381250"/>
            <a:ext cx="10337800" cy="41389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030" y="2492375"/>
            <a:ext cx="6583680" cy="39166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5295" y="206375"/>
            <a:ext cx="606742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dirty="0">
                <a:ln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参与医院管理员账号</a:t>
            </a:r>
          </a:p>
        </p:txBody>
      </p:sp>
      <p:grpSp>
        <p:nvGrpSpPr>
          <p:cNvPr id="30" name="组合 3"/>
          <p:cNvGrpSpPr/>
          <p:nvPr/>
        </p:nvGrpSpPr>
        <p:grpSpPr>
          <a:xfrm>
            <a:off x="0" y="247015"/>
            <a:ext cx="480060" cy="561975"/>
            <a:chOff x="0" y="0"/>
            <a:chExt cx="480244" cy="564356"/>
          </a:xfrm>
          <a:solidFill>
            <a:srgbClr val="59C4C6"/>
          </a:solidFill>
        </p:grpSpPr>
        <p:sp>
          <p:nvSpPr>
            <p:cNvPr id="31" name="矩形 36"/>
            <p:cNvSpPr/>
            <p:nvPr/>
          </p:nvSpPr>
          <p:spPr>
            <a:xfrm>
              <a:off x="0" y="374"/>
              <a:ext cx="425449" cy="564610"/>
            </a:xfrm>
            <a:prstGeom prst="rect">
              <a:avLst/>
            </a:prstGeom>
            <a:grpFill/>
            <a:ln w="25400">
              <a:solidFill>
                <a:srgbClr val="59C4C6"/>
              </a:solidFill>
            </a:ln>
          </p:spPr>
          <p:txBody>
            <a:bodyPr anchor="ctr"/>
            <a:lstStyle/>
            <a:p>
              <a:pPr lvl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直接连接符 37"/>
            <p:cNvSpPr/>
            <p:nvPr/>
          </p:nvSpPr>
          <p:spPr>
            <a:xfrm>
              <a:off x="481012" y="374"/>
              <a:ext cx="1" cy="564610"/>
            </a:xfrm>
            <a:prstGeom prst="line">
              <a:avLst/>
            </a:prstGeom>
            <a:grpFill/>
            <a:ln w="28575" cap="flat" cmpd="sng">
              <a:solidFill>
                <a:srgbClr val="59C4C6"/>
              </a:solidFill>
              <a:prstDash val="solid"/>
              <a:bevel/>
              <a:headEnd type="none" w="med" len="med"/>
              <a:tailEnd type="none" w="med" len="med"/>
            </a:ln>
          </p:spPr>
        </p:sp>
      </p:grpSp>
      <p:sp>
        <p:nvSpPr>
          <p:cNvPr id="5" name="文本框 4"/>
          <p:cNvSpPr txBox="1"/>
          <p:nvPr/>
        </p:nvSpPr>
        <p:spPr>
          <a:xfrm>
            <a:off x="745533" y="809615"/>
            <a:ext cx="11605439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步：区域管理医院管理员登录卒中急救地图平台</a:t>
            </a: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步：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区域地图管理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参与医院管理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添加参与医院医院管理员</a:t>
            </a: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步：添加成功，参与医院管理员账号以短信形式告知。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备注：新增参与医院需与当地管理医院联系，通过“申报下一批次参与医院”将相关 材料上报至脑防委，经审核通过后按照第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1-3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步操作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010" y="2184400"/>
            <a:ext cx="9980295" cy="4279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905" y="2013585"/>
            <a:ext cx="8032750" cy="46215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5295" y="206375"/>
            <a:ext cx="606742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600">
                <a:ln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120-</a:t>
            </a:r>
            <a:r>
              <a:rPr lang="zh-CN" altLang="en-US" sz="3600">
                <a:ln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单位管理员账号</a:t>
            </a:r>
          </a:p>
        </p:txBody>
      </p:sp>
      <p:grpSp>
        <p:nvGrpSpPr>
          <p:cNvPr id="30" name="组合 3"/>
          <p:cNvGrpSpPr/>
          <p:nvPr/>
        </p:nvGrpSpPr>
        <p:grpSpPr>
          <a:xfrm>
            <a:off x="0" y="247015"/>
            <a:ext cx="480060" cy="561975"/>
            <a:chOff x="0" y="0"/>
            <a:chExt cx="480244" cy="564356"/>
          </a:xfrm>
          <a:solidFill>
            <a:srgbClr val="59C4C6"/>
          </a:solidFill>
        </p:grpSpPr>
        <p:sp>
          <p:nvSpPr>
            <p:cNvPr id="31" name="矩形 36"/>
            <p:cNvSpPr/>
            <p:nvPr/>
          </p:nvSpPr>
          <p:spPr>
            <a:xfrm>
              <a:off x="0" y="374"/>
              <a:ext cx="425449" cy="564610"/>
            </a:xfrm>
            <a:prstGeom prst="rect">
              <a:avLst/>
            </a:prstGeom>
            <a:grpFill/>
            <a:ln w="25400">
              <a:solidFill>
                <a:srgbClr val="59C4C6"/>
              </a:solidFill>
            </a:ln>
          </p:spPr>
          <p:txBody>
            <a:bodyPr anchor="ctr"/>
            <a:lstStyle/>
            <a:p>
              <a:pPr lvl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直接连接符 37"/>
            <p:cNvSpPr/>
            <p:nvPr/>
          </p:nvSpPr>
          <p:spPr>
            <a:xfrm>
              <a:off x="481012" y="374"/>
              <a:ext cx="1" cy="564610"/>
            </a:xfrm>
            <a:prstGeom prst="line">
              <a:avLst/>
            </a:prstGeom>
            <a:grpFill/>
            <a:ln w="28575" cap="flat" cmpd="sng">
              <a:solidFill>
                <a:srgbClr val="59C4C6"/>
              </a:solidFill>
              <a:prstDash val="solid"/>
              <a:bevel/>
              <a:headEnd type="none" w="med" len="med"/>
              <a:tailEnd type="none" w="med" len="med"/>
            </a:ln>
          </p:spPr>
        </p:sp>
      </p:grpSp>
      <p:sp>
        <p:nvSpPr>
          <p:cNvPr id="5" name="文本框 4"/>
          <p:cNvSpPr txBox="1"/>
          <p:nvPr/>
        </p:nvSpPr>
        <p:spPr>
          <a:xfrm>
            <a:off x="425450" y="985520"/>
            <a:ext cx="114287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步：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120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管理员登录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卒中急救地图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步：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转运管理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--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管理员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--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添加管理员</a:t>
            </a: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步：添加成功，单位管理员账号以短信形式告知。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" y="2279015"/>
            <a:ext cx="11081385" cy="2933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750" y="2103755"/>
            <a:ext cx="6164580" cy="41300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5295" y="206375"/>
            <a:ext cx="606742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600">
                <a:ln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120-</a:t>
            </a:r>
            <a:r>
              <a:rPr lang="zh-CN" altLang="en-US" sz="3600">
                <a:ln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临床用户账号</a:t>
            </a:r>
          </a:p>
        </p:txBody>
      </p:sp>
      <p:grpSp>
        <p:nvGrpSpPr>
          <p:cNvPr id="30" name="组合 3"/>
          <p:cNvGrpSpPr/>
          <p:nvPr/>
        </p:nvGrpSpPr>
        <p:grpSpPr>
          <a:xfrm>
            <a:off x="0" y="247015"/>
            <a:ext cx="480060" cy="561975"/>
            <a:chOff x="0" y="0"/>
            <a:chExt cx="480244" cy="564356"/>
          </a:xfrm>
          <a:solidFill>
            <a:srgbClr val="59C4C6"/>
          </a:solidFill>
        </p:grpSpPr>
        <p:sp>
          <p:nvSpPr>
            <p:cNvPr id="31" name="矩形 36"/>
            <p:cNvSpPr/>
            <p:nvPr/>
          </p:nvSpPr>
          <p:spPr>
            <a:xfrm>
              <a:off x="0" y="374"/>
              <a:ext cx="425449" cy="564610"/>
            </a:xfrm>
            <a:prstGeom prst="rect">
              <a:avLst/>
            </a:prstGeom>
            <a:grpFill/>
            <a:ln w="25400">
              <a:solidFill>
                <a:srgbClr val="59C4C6"/>
              </a:solidFill>
            </a:ln>
          </p:spPr>
          <p:txBody>
            <a:bodyPr anchor="ctr"/>
            <a:lstStyle/>
            <a:p>
              <a:pPr lvl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直接连接符 37"/>
            <p:cNvSpPr/>
            <p:nvPr/>
          </p:nvSpPr>
          <p:spPr>
            <a:xfrm>
              <a:off x="481012" y="374"/>
              <a:ext cx="1" cy="564610"/>
            </a:xfrm>
            <a:prstGeom prst="line">
              <a:avLst/>
            </a:prstGeom>
            <a:grpFill/>
            <a:ln w="28575" cap="flat" cmpd="sng">
              <a:solidFill>
                <a:srgbClr val="59C4C6"/>
              </a:solidFill>
              <a:prstDash val="solid"/>
              <a:bevel/>
              <a:headEnd type="none" w="med" len="med"/>
              <a:tailEnd type="none" w="med" len="med"/>
            </a:ln>
          </p:spPr>
        </p:sp>
      </p:grpSp>
      <p:sp>
        <p:nvSpPr>
          <p:cNvPr id="5" name="文本框 4"/>
          <p:cNvSpPr txBox="1"/>
          <p:nvPr/>
        </p:nvSpPr>
        <p:spPr>
          <a:xfrm>
            <a:off x="425450" y="985520"/>
            <a:ext cx="114287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步：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120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管理员登录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卒中急救地图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步：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转运管理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--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临床用户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--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添加用户</a:t>
            </a: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步：添加成功，临床用户账号以短信形式告知。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45" y="2460625"/>
            <a:ext cx="10336530" cy="26085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965" y="2025650"/>
            <a:ext cx="5619115" cy="52343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5295" y="206375"/>
            <a:ext cx="606742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>
                <a:ln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医院</a:t>
            </a:r>
            <a:r>
              <a:rPr lang="en-US" altLang="zh-CN" sz="3600">
                <a:ln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>
                <a:ln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单位管理员账号</a:t>
            </a:r>
          </a:p>
        </p:txBody>
      </p:sp>
      <p:grpSp>
        <p:nvGrpSpPr>
          <p:cNvPr id="30" name="组合 3"/>
          <p:cNvGrpSpPr/>
          <p:nvPr/>
        </p:nvGrpSpPr>
        <p:grpSpPr>
          <a:xfrm>
            <a:off x="0" y="247015"/>
            <a:ext cx="480060" cy="561975"/>
            <a:chOff x="0" y="0"/>
            <a:chExt cx="480244" cy="564356"/>
          </a:xfrm>
          <a:solidFill>
            <a:srgbClr val="59C4C6"/>
          </a:solidFill>
        </p:grpSpPr>
        <p:sp>
          <p:nvSpPr>
            <p:cNvPr id="31" name="矩形 36"/>
            <p:cNvSpPr/>
            <p:nvPr/>
          </p:nvSpPr>
          <p:spPr>
            <a:xfrm>
              <a:off x="0" y="374"/>
              <a:ext cx="425449" cy="564610"/>
            </a:xfrm>
            <a:prstGeom prst="rect">
              <a:avLst/>
            </a:prstGeom>
            <a:grpFill/>
            <a:ln w="25400">
              <a:solidFill>
                <a:srgbClr val="59C4C6"/>
              </a:solidFill>
            </a:ln>
          </p:spPr>
          <p:txBody>
            <a:bodyPr anchor="ctr"/>
            <a:lstStyle/>
            <a:p>
              <a:pPr lvl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直接连接符 37"/>
            <p:cNvSpPr/>
            <p:nvPr/>
          </p:nvSpPr>
          <p:spPr>
            <a:xfrm>
              <a:off x="481012" y="374"/>
              <a:ext cx="1" cy="564610"/>
            </a:xfrm>
            <a:prstGeom prst="line">
              <a:avLst/>
            </a:prstGeom>
            <a:grpFill/>
            <a:ln w="28575" cap="flat" cmpd="sng">
              <a:solidFill>
                <a:srgbClr val="59C4C6"/>
              </a:solidFill>
              <a:prstDash val="solid"/>
              <a:bevel/>
              <a:headEnd type="none" w="med" len="med"/>
              <a:tailEnd type="none" w="med" len="med"/>
            </a:ln>
          </p:spPr>
        </p:sp>
      </p:grpSp>
      <p:sp>
        <p:nvSpPr>
          <p:cNvPr id="5" name="文本框 4"/>
          <p:cNvSpPr txBox="1"/>
          <p:nvPr/>
        </p:nvSpPr>
        <p:spPr>
          <a:xfrm>
            <a:off x="425450" y="985520"/>
            <a:ext cx="114287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步：管理员登录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卒中急救地图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步：绿道管理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--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管理员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--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添加管理员</a:t>
            </a: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步：添加成功，单位管理员账号以短信形式告知。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895" y="2253615"/>
            <a:ext cx="9554210" cy="40741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070" y="2084705"/>
            <a:ext cx="8702040" cy="44119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5840,&quot;width&quot;:8910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696</Words>
  <Application>Microsoft Office PowerPoint</Application>
  <PresentationFormat>宽屏</PresentationFormat>
  <Paragraphs>51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宋体</vt:lpstr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卢 山</cp:lastModifiedBy>
  <cp:revision>180</cp:revision>
  <dcterms:created xsi:type="dcterms:W3CDTF">2019-06-19T02:08:00Z</dcterms:created>
  <dcterms:modified xsi:type="dcterms:W3CDTF">2021-03-15T01:07:46Z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